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application/vnd.openxmlformats-package.relationships+xml" Extension="rels"/>
  <Default ContentType="image/jpeg" Extension="jpeg"/>
  <Default ContentType="image/jpg" Extension="jpg"/>
  <Default ContentType="image/svg+xml" Extension="svg"/>
  <Default ContentType="image/png" Extension="png"/>
  <Default ContentType="image/gif" Extension="gif"/>
  <Default ContentType="video/mp4" Extension="m4v"/>
  <Default ContentType="video/mp4" Extension="mp4"/>
  <Default ContentType="application/vnd.openxmlformats-officedocument.vmlDrawing" Extension="vml"/>
  <Default ContentType="application/vnd.openxmlformats-officedocument.spreadsheetml.sheet" Extension="xlsx"/>
  <Override ContentType="application/vnd.openxmlformats-officedocument.presentationml.presentation.main+xml" PartName="/ppt/presentation.xml"/>
  <Override ContentType="application/vnd.openxmlformats-officedocument.presentationml.notesMaster+xml" PartName="/ppt/notesMasters/notesMaster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2.xml"/>
  <Override ContentType="application/vnd.openxmlformats-officedocument.presentationml.slideMaster+xml" PartName="/ppt/slideMasters/slideMaster3.xml"/>
  <Override ContentType="application/vnd.openxmlformats-officedocument.presentationml.slide+xml" PartName="/ppt/slides/slide3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5.xml"/>
  <Override ContentType="application/vnd.openxmlformats-officedocument.presentationml.slideMaster+xml" PartName="/ppt/slideMasters/slideMaster6.xml"/>
  <Override ContentType="application/vnd.openxmlformats-officedocument.presentationml.slide+xml" PartName="/ppt/slides/slide6.xml"/>
  <Override ContentType="application/vnd.openxmlformats-officedocument.presentationml.slideMaster+xml" PartName="/ppt/slideMasters/slideMaster7.xml"/>
  <Override ContentType="application/vnd.openxmlformats-officedocument.presentationml.slide+xml" PartName="/ppt/slides/slide7.xml"/>
  <Override ContentType="application/vnd.openxmlformats-officedocument.presentationml.slideMaster+xml" PartName="/ppt/slideMasters/slideMaster8.xml"/>
  <Override ContentType="application/vnd.openxmlformats-officedocument.presentationml.slide+xml" PartName="/ppt/slides/slide8.xml"/>
  <Override ContentType="application/vnd.openxmlformats-officedocument.presentationml.slideMaster+xml" PartName="/ppt/slideMasters/slideMaster9.xml"/>
  <Override ContentType="application/vnd.openxmlformats-officedocument.presentationml.slide+xml" PartName="/ppt/slides/slide9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
		<Relationship Id="rId1" Target="docProps/app.xml" Type="http://schemas.openxmlformats.org/officeDocument/2006/relationships/extended-properties"/>
		<Relationship Id="rId2" Target="docProps/core.xml" Type="http://schemas.openxmlformats.org/package/2006/relationships/metadata/core-properties"/>
		<Relationship Id="rId3" Target="ppt/presentation.xml" Type="http://schemas.openxmlformats.org/officeDocument/2006/relationships/officeDocument"/>
		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arget="../media/image-1-1.jpeg" Type="http://schemas.openxmlformats.org/officeDocument/2006/relationships/image"/><Relationship Id="rId2" Target="../slideLayouts/slideLayout2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 ?><Relationships xmlns="http://schemas.openxmlformats.org/package/2006/relationships"><Relationship Id="rId1" Target="../media/image-3-1.jpeg" Type="http://schemas.openxmlformats.org/officeDocument/2006/relationships/image"/><Relationship Id="rId2" Target="../slideLayouts/slideLayout4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 ?><Relationships xmlns="http://schemas.openxmlformats.org/package/2006/relationships"><Relationship Id="rId1" Target="../media/image-5-1.jpeg" Type="http://schemas.openxmlformats.org/officeDocument/2006/relationships/image"/><Relationship Id="rId2" Target="../media/image-5-2.jpeg" Type="http://schemas.openxmlformats.org/officeDocument/2006/relationships/image"/><Relationship Id="rId3" Target="../media/image-5-3.jpeg" Type="http://schemas.openxmlformats.org/officeDocument/2006/relationships/image"/><Relationship Id="rId4" Target="../media/image-5-4.jpeg" Type="http://schemas.openxmlformats.org/officeDocument/2006/relationships/image"/><Relationship Id="rId5" Target="../slideLayouts/slideLayout6.xml" Type="http://schemas.openxmlformats.org/officeDocument/2006/relationships/slideLayout"/><Relationship Id="rId6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 ?><Relationships xmlns="http://schemas.openxmlformats.org/package/2006/relationships"><Relationship Id="rId1" Target="../media/image-7-1.jpeg" Type="http://schemas.openxmlformats.org/officeDocument/2006/relationships/image"/><Relationship Id="rId2" Target="../slideLayouts/slideLayout8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749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Fraud Detection System: A Case Study Report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6661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Delivering actionable insights for enhanced security and risk mitigation in insurance.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051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1. The Challenge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93790" y="1819394"/>
            <a:ext cx="1181873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Combating Fraudulent Claims in Insurance</a:t>
            </a:r>
            <a:endParaRPr lang="en-US" sz="4650" dirty="0"/>
          </a:p>
        </p:txBody>
      </p:sp>
      <p:sp>
        <p:nvSpPr>
          <p:cNvPr id="4" name="Text 2"/>
          <p:cNvSpPr/>
          <p:nvPr/>
        </p:nvSpPr>
        <p:spPr>
          <a:xfrm>
            <a:off x="793790" y="290381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Insurance companies face significant challenges from fraudulent claims, leading to substantial financial losses and reputational damage. Traditional rule-based systems often struggle to distinguish legitimate claims from sophisticated fraudulent activities.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587835"/>
            <a:ext cx="4196358" cy="2421136"/>
          </a:xfrm>
          <a:prstGeom prst="roundRect">
            <a:avLst>
              <a:gd name="adj" fmla="val 6043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557355"/>
            <a:ext cx="4196358" cy="121920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88" y="4247674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755761" y="441781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1051084" y="5154811"/>
            <a:ext cx="337744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Accuracy Detection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1051084" y="566297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fraudulent claims with precision.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216962" y="4587835"/>
            <a:ext cx="4196358" cy="2421136"/>
          </a:xfrm>
          <a:prstGeom prst="roundRect">
            <a:avLst>
              <a:gd name="adj" fmla="val 6043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4557355"/>
            <a:ext cx="4196358" cy="121920"/>
          </a:xfrm>
          <a:prstGeom prst="rect">
            <a:avLst/>
          </a:prstGeom>
        </p:spPr>
      </p:pic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4247674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78933" y="441781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5474256" y="515481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Improved Recall</a:t>
            </a:r>
            <a:endParaRPr lang="en-US" sz="2300" dirty="0"/>
          </a:p>
        </p:txBody>
      </p:sp>
      <p:sp>
        <p:nvSpPr>
          <p:cNvPr id="16" name="Text 10"/>
          <p:cNvSpPr/>
          <p:nvPr/>
        </p:nvSpPr>
        <p:spPr>
          <a:xfrm>
            <a:off x="5474256" y="5662970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Maximise the capture of fraudulent cases while minimising false positives.</a:t>
            </a:r>
            <a:endParaRPr lang="en-US" sz="1750" dirty="0"/>
          </a:p>
        </p:txBody>
      </p:sp>
      <p:sp>
        <p:nvSpPr>
          <p:cNvPr id="17" name="Shape 11"/>
          <p:cNvSpPr/>
          <p:nvPr/>
        </p:nvSpPr>
        <p:spPr>
          <a:xfrm>
            <a:off x="9640133" y="4587835"/>
            <a:ext cx="4196358" cy="2421136"/>
          </a:xfrm>
          <a:prstGeom prst="roundRect">
            <a:avLst>
              <a:gd name="adj" fmla="val 6043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4557355"/>
            <a:ext cx="4196358" cy="121920"/>
          </a:xfrm>
          <a:prstGeom prst="rect">
            <a:avLst/>
          </a:prstGeom>
        </p:spPr>
      </p:pic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8032" y="4247674"/>
            <a:ext cx="680442" cy="680442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1602105" y="441781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100" dirty="0"/>
          </a:p>
        </p:txBody>
      </p:sp>
      <p:sp>
        <p:nvSpPr>
          <p:cNvPr id="21" name="Text 13"/>
          <p:cNvSpPr/>
          <p:nvPr/>
        </p:nvSpPr>
        <p:spPr>
          <a:xfrm>
            <a:off x="9897427" y="515481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Simulation</a:t>
            </a:r>
            <a:endParaRPr lang="en-US" sz="2300" dirty="0"/>
          </a:p>
        </p:txBody>
      </p:sp>
      <p:sp>
        <p:nvSpPr>
          <p:cNvPr id="22" name="Text 14"/>
          <p:cNvSpPr/>
          <p:nvPr/>
        </p:nvSpPr>
        <p:spPr>
          <a:xfrm>
            <a:off x="9897427" y="566297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investigation teams with immediate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9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3136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2. Data Landscape</a:t>
            </a:r>
            <a:endParaRPr lang="en-US" sz="1950" dirty="0"/>
          </a:p>
        </p:txBody>
      </p:sp>
      <p:sp>
        <p:nvSpPr>
          <p:cNvPr id="4" name="Text 1"/>
          <p:cNvSpPr/>
          <p:nvPr/>
        </p:nvSpPr>
        <p:spPr>
          <a:xfrm>
            <a:off x="793790" y="3692128"/>
            <a:ext cx="6369725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Our Dataset</a:t>
            </a:r>
            <a:endParaRPr lang="en-US" sz="3950" dirty="0"/>
          </a:p>
        </p:txBody>
      </p:sp>
      <p:sp>
        <p:nvSpPr>
          <p:cNvPr id="5" name="Text 2"/>
          <p:cNvSpPr/>
          <p:nvPr/>
        </p:nvSpPr>
        <p:spPr>
          <a:xfrm>
            <a:off x="793790" y="4787384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1000 claims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93790" y="5163145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Columns: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40 initial, expanding to 145 features after encoding.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93790" y="5538907"/>
            <a:ext cx="6286262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fraud_reported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(1 = Fraud, 0 = Legitimate).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93790" y="5922288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 Balance: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Highly imbalanced (~25% Fraud vs 75% Non-Fraud).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557968" y="4787384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 Examined: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57968" y="5269230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information: age, occupation, education, relationship status.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557968" y="5953363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Policy details: deductible, premium, umbrella limits.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557968" y="6329124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Incident specifics: type, severity, collision type, date/time.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57968" y="6704886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Claim amounts: total, injury, property, vehicle.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557968" y="7080647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Vehicle information: make, model, year.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8887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 Preparing the Data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779383" y="1177409"/>
            <a:ext cx="10165556" cy="694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Robust Data Preprocessing for Accuracy</a:t>
            </a:r>
            <a:endParaRPr lang="en-US" sz="4350" dirty="0"/>
          </a:p>
        </p:txBody>
      </p:sp>
      <p:sp>
        <p:nvSpPr>
          <p:cNvPr id="4" name="Text 2"/>
          <p:cNvSpPr/>
          <p:nvPr/>
        </p:nvSpPr>
        <p:spPr>
          <a:xfrm>
            <a:off x="779383" y="2188964"/>
            <a:ext cx="13071634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ensure the highest model performance, rigorous preprocessing steps were undertaken to clean, transform, and enhance the raw dataset.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79383" y="3103959"/>
            <a:ext cx="211455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383" y="3440668"/>
            <a:ext cx="4216241" cy="2286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79383" y="3592116"/>
            <a:ext cx="3074551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Irrelevant Data Removal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79383" y="4066103"/>
            <a:ext cx="4216241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Columns such as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policy_number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insured_zip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incident_location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_c39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were eliminated to reduce noise and prevent data leakage.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5207079" y="3103959"/>
            <a:ext cx="211455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6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79" y="3448288"/>
            <a:ext cx="4216241" cy="228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07079" y="3592116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Engineering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207079" y="4066103"/>
            <a:ext cx="4216241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 columns were converted into meaningful derived features: year, month, and day_of_week for better temporal insights.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9634776" y="3103959"/>
            <a:ext cx="211455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6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776" y="3461742"/>
            <a:ext cx="4216241" cy="2286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634776" y="3592116"/>
            <a:ext cx="317730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Handling Missing Values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9634776" y="4066103"/>
            <a:ext cx="4216241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categorical values (represented by ?) were systematically replaced with 'Unknown' to maintain data integrity.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779383" y="5805368"/>
            <a:ext cx="211455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6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83" y="6120884"/>
            <a:ext cx="6430089" cy="2286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79383" y="6293525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Categorical Encoding</a:t>
            </a:r>
            <a:endParaRPr lang="en-US" sz="2150" dirty="0"/>
          </a:p>
        </p:txBody>
      </p:sp>
      <p:sp>
        <p:nvSpPr>
          <p:cNvPr id="20" name="Text 14"/>
          <p:cNvSpPr/>
          <p:nvPr/>
        </p:nvSpPr>
        <p:spPr>
          <a:xfrm>
            <a:off x="779383" y="6767513"/>
            <a:ext cx="6430089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One-Hot Encoding was applied to all categorical variables, expanding the dataset to 145 columns, ready for model input.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7420928" y="5805368"/>
            <a:ext cx="211455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05</a:t>
            </a:r>
            <a:endParaRPr lang="en-US" sz="1650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0928" y="6120884"/>
            <a:ext cx="6430089" cy="2286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420928" y="6293525"/>
            <a:ext cx="313694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 Variable Mapping</a:t>
            </a:r>
            <a:endParaRPr lang="en-US" sz="2150" dirty="0"/>
          </a:p>
        </p:txBody>
      </p:sp>
      <p:sp>
        <p:nvSpPr>
          <p:cNvPr id="24" name="Text 17"/>
          <p:cNvSpPr/>
          <p:nvPr/>
        </p:nvSpPr>
        <p:spPr>
          <a:xfrm>
            <a:off x="7420928" y="6767513"/>
            <a:ext cx="6430089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fraud_reported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target variable was mapped to a numerical 1/0 format for compatibility with machine learning algorithms.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3348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4. Initial Insights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793790" y="1492448"/>
            <a:ext cx="7050524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Exploratory Data Analysis Highlights</a:t>
            </a:r>
            <a:endParaRPr lang="en-US" sz="3250" dirty="0"/>
          </a:p>
        </p:txBody>
      </p:sp>
      <p:sp>
        <p:nvSpPr>
          <p:cNvPr id="4" name="Text 2"/>
          <p:cNvSpPr/>
          <p:nvPr/>
        </p:nvSpPr>
        <p:spPr>
          <a:xfrm>
            <a:off x="793790" y="2251591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Exploratory Data Analysis revealed critical patterns and imbalances within the claims data, guiding our model development.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793790" y="2827139"/>
            <a:ext cx="63278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Fraud Distribution: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Only 25% of claims were fraudulent, highlighting significant class imbalance.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793790" y="3390781"/>
            <a:ext cx="63278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Claim Amounts: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Fraudulent claims displayed higher variability in total claim amounts.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93790" y="3954423"/>
            <a:ext cx="63278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Incident Types: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Fraud was more prevalent in single vehicle accidents and vehicle theft cases.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793790" y="4518065"/>
            <a:ext cx="63278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 Makes: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Certain brands, like Chevrolet and Dodge, appeared disproportionately in fraud incidents.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793790" y="5081707"/>
            <a:ext cx="63278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Property Damage: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Fraudulent claims were frequently associated with "Unknown" property damage responses.</a:t>
            </a:r>
            <a:endParaRPr lang="en-US" sz="12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036" y="2837140"/>
            <a:ext cx="2019538" cy="2019538"/>
          </a:xfrm>
          <a:prstGeom prst="rect">
            <a:avLst/>
          </a:prstGeom>
        </p:spPr>
      </p:pic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494" y="2837140"/>
            <a:ext cx="2019538" cy="2019538"/>
          </a:xfrm>
          <a:prstGeom prst="rect">
            <a:avLst/>
          </a:prstGeom>
        </p:spPr>
      </p:pic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953" y="2837140"/>
            <a:ext cx="2019657" cy="2019657"/>
          </a:xfrm>
          <a:prstGeom prst="rect">
            <a:avLst/>
          </a:prstGeom>
        </p:spPr>
      </p:pic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036" y="4983718"/>
            <a:ext cx="2019538" cy="20195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4494"/>
            <a:ext cx="284249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5. Model Performance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283256"/>
            <a:ext cx="11517392" cy="706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Building the Optimal Fraud Detection Model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313384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evaluated three distinct machine learning approaches to identify the most effective solution for fraud detection.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93790" y="3008233"/>
            <a:ext cx="3533418" cy="269319"/>
          </a:xfrm>
          <a:prstGeom prst="roundRect">
            <a:avLst>
              <a:gd name="adj" fmla="val 3360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08233"/>
            <a:ext cx="2649974" cy="26931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488775" y="3008233"/>
            <a:ext cx="47303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75%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93790" y="3546753"/>
            <a:ext cx="388000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Logistic Regression (Baseline)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4029313"/>
            <a:ext cx="41680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Accuracy: 75%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ROC-AUC: 0.60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Fraud Recall: 0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(failed to detect fraud)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5231130" y="3008233"/>
            <a:ext cx="3533894" cy="269319"/>
          </a:xfrm>
          <a:prstGeom prst="roundRect">
            <a:avLst>
              <a:gd name="adj" fmla="val 3360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130" y="3008233"/>
            <a:ext cx="2579727" cy="26931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926592" y="3008233"/>
            <a:ext cx="47255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73%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5231130" y="3546753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231130" y="4029313"/>
            <a:ext cx="4168021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Accuracy: 73%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ROC-AUC: 0.82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Fraud Recall: 0.10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(improved, but still low)</a:t>
            </a:r>
            <a:endParaRPr lang="en-US" sz="1650" dirty="0"/>
          </a:p>
        </p:txBody>
      </p:sp>
      <p:sp>
        <p:nvSpPr>
          <p:cNvPr id="15" name="Shape 11"/>
          <p:cNvSpPr/>
          <p:nvPr/>
        </p:nvSpPr>
        <p:spPr>
          <a:xfrm>
            <a:off x="9668470" y="3008233"/>
            <a:ext cx="3523298" cy="269319"/>
          </a:xfrm>
          <a:prstGeom prst="roundRect">
            <a:avLst>
              <a:gd name="adj" fmla="val 3360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470" y="3008233"/>
            <a:ext cx="2677597" cy="26931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3353336" y="3008233"/>
            <a:ext cx="48327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76%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9668470" y="3546753"/>
            <a:ext cx="415290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Random Forest + SMOTE (Final)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668470" y="4029313"/>
            <a:ext cx="4168140" cy="206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Accuracy: 76%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ROC-AUC: 0.77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CC9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Fraud Recall: 0.27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(caught more fraud cases)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CC9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Fraud Precision: 0.52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(about half of flagged frauds were true frauds)</a:t>
            </a:r>
            <a:endParaRPr lang="en-US" sz="1650" dirty="0"/>
          </a:p>
        </p:txBody>
      </p:sp>
      <p:sp>
        <p:nvSpPr>
          <p:cNvPr id="20" name="Text 15"/>
          <p:cNvSpPr/>
          <p:nvPr/>
        </p:nvSpPr>
        <p:spPr>
          <a:xfrm>
            <a:off x="1116925" y="6582966"/>
            <a:ext cx="12719685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Takeaway: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While ROC-AUC slightly decreased, the significant improvement in 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Fraud Recall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(from 0.10 to 0.27) is crucial for fraud detection, where flagging more potential frauds outweighs a minor dip in overall accuracy.</a:t>
            </a:r>
            <a:endParaRPr lang="en-US" sz="1650" dirty="0"/>
          </a:p>
        </p:txBody>
      </p:sp>
      <p:sp>
        <p:nvSpPr>
          <p:cNvPr id="21" name="Shape 16"/>
          <p:cNvSpPr/>
          <p:nvPr/>
        </p:nvSpPr>
        <p:spPr>
          <a:xfrm>
            <a:off x="793790" y="6340554"/>
            <a:ext cx="30480" cy="1174433"/>
          </a:xfrm>
          <a:prstGeom prst="rect">
            <a:avLst/>
          </a:prstGeom>
          <a:solidFill>
            <a:srgbClr val="876CD4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187" y="428268"/>
            <a:ext cx="2044422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6. Live Application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45187" y="839510"/>
            <a:ext cx="7552134" cy="511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Simulating Real-Time Fraud Monitoring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545187" y="1584127"/>
            <a:ext cx="13540026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functional simulation was developed to demonstrate how the model could operate within a live fraud monitoring pipeline, providing immediate alerts for suspicious claims.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187" y="2183487"/>
            <a:ext cx="6579989" cy="65799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2844" y="2148483"/>
            <a:ext cx="657998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incoming claim is assigned a fraud probability score by the model.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512844" y="2537698"/>
            <a:ext cx="6579989" cy="498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fraud probability ≥ 0.5: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⚠️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ALERT triggered, indicating a high-risk claim for immediate review.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512844" y="3090267"/>
            <a:ext cx="657998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Otherwise: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Legitimate Transaction, proceeding without interruption.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7512844" y="3514487"/>
            <a:ext cx="6579989" cy="482679"/>
          </a:xfrm>
          <a:prstGeom prst="roundRect">
            <a:avLst>
              <a:gd name="adj" fmla="val 13554"/>
            </a:avLst>
          </a:prstGeom>
          <a:solidFill>
            <a:srgbClr val="191231"/>
          </a:solidFill>
          <a:ln/>
        </p:spPr>
      </p:sp>
      <p:sp>
        <p:nvSpPr>
          <p:cNvPr id="10" name="Shape 7"/>
          <p:cNvSpPr/>
          <p:nvPr/>
        </p:nvSpPr>
        <p:spPr>
          <a:xfrm>
            <a:off x="7505105" y="3514487"/>
            <a:ext cx="6595467" cy="482679"/>
          </a:xfrm>
          <a:prstGeom prst="roundRect">
            <a:avLst>
              <a:gd name="adj" fmla="val 4841"/>
            </a:avLst>
          </a:prstGeom>
          <a:solidFill>
            <a:srgbClr val="191231"/>
          </a:solidFill>
          <a:ln/>
        </p:spPr>
      </p:sp>
      <p:sp>
        <p:nvSpPr>
          <p:cNvPr id="11" name="Text 8"/>
          <p:cNvSpPr/>
          <p:nvPr/>
        </p:nvSpPr>
        <p:spPr>
          <a:xfrm>
            <a:off x="7660838" y="3631287"/>
            <a:ext cx="6284000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Transaction 498: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1271"/>
            <a:ext cx="33062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7. Strategic Implications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93790" y="1240155"/>
            <a:ext cx="1061858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Insights &amp; Business Recommendations</a:t>
            </a:r>
            <a:endParaRPr lang="en-US" sz="4650" dirty="0"/>
          </a:p>
        </p:txBody>
      </p:sp>
      <p:sp>
        <p:nvSpPr>
          <p:cNvPr id="4" name="Text 2"/>
          <p:cNvSpPr/>
          <p:nvPr/>
        </p:nvSpPr>
        <p:spPr>
          <a:xfrm>
            <a:off x="793790" y="23245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provides actionable insights for refining fraud detection strategies and optimising resource allocation.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2942630"/>
            <a:ext cx="13042821" cy="3154442"/>
          </a:xfrm>
          <a:prstGeom prst="roundRect">
            <a:avLst>
              <a:gd name="adj" fmla="val 302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2950250"/>
            <a:ext cx="4342448" cy="3139202"/>
          </a:xfrm>
          <a:prstGeom prst="roundRect">
            <a:avLst>
              <a:gd name="adj" fmla="val 3035"/>
            </a:avLst>
          </a:prstGeom>
          <a:solidFill>
            <a:srgbClr val="2F1D63"/>
          </a:solidFill>
          <a:ln/>
        </p:spPr>
      </p:sp>
      <p:sp>
        <p:nvSpPr>
          <p:cNvPr id="7" name="Text 5"/>
          <p:cNvSpPr/>
          <p:nvPr/>
        </p:nvSpPr>
        <p:spPr>
          <a:xfrm>
            <a:off x="1028224" y="3177064"/>
            <a:ext cx="3548658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Imbalanced Data Mitigation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028224" y="4057293"/>
            <a:ext cx="35486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techniques like SMOTE or cost-sensitive learning to enhance detection of rare, high-impact fraud cases.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143857" y="2950250"/>
            <a:ext cx="4342567" cy="3139202"/>
          </a:xfrm>
          <a:prstGeom prst="rect">
            <a:avLst/>
          </a:prstGeom>
          <a:solidFill>
            <a:srgbClr val="2F1D63"/>
          </a:solidFill>
          <a:ln/>
        </p:spPr>
      </p:sp>
      <p:sp>
        <p:nvSpPr>
          <p:cNvPr id="10" name="Shape 8"/>
          <p:cNvSpPr/>
          <p:nvPr/>
        </p:nvSpPr>
        <p:spPr>
          <a:xfrm>
            <a:off x="5143857" y="2950250"/>
            <a:ext cx="30480" cy="3139202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1" name="Text 9"/>
          <p:cNvSpPr/>
          <p:nvPr/>
        </p:nvSpPr>
        <p:spPr>
          <a:xfrm>
            <a:off x="5710833" y="31770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Predictors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5710833" y="3685223"/>
            <a:ext cx="320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claim amounts, incident severity, property damage details, and specific auto makes/models as strong indicators of fraud risk.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4860369" y="4236363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2054" y="4342686"/>
            <a:ext cx="283488" cy="354330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9486424" y="2950250"/>
            <a:ext cx="4342567" cy="3139202"/>
          </a:xfrm>
          <a:prstGeom prst="rect">
            <a:avLst/>
          </a:prstGeom>
          <a:solidFill>
            <a:srgbClr val="2F1D63"/>
          </a:solidFill>
          <a:ln/>
        </p:spPr>
      </p:sp>
      <p:sp>
        <p:nvSpPr>
          <p:cNvPr id="16" name="Shape 13"/>
          <p:cNvSpPr/>
          <p:nvPr/>
        </p:nvSpPr>
        <p:spPr>
          <a:xfrm>
            <a:off x="9486424" y="2950250"/>
            <a:ext cx="30480" cy="3139202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7" name="Text 14"/>
          <p:cNvSpPr/>
          <p:nvPr/>
        </p:nvSpPr>
        <p:spPr>
          <a:xfrm>
            <a:off x="10053399" y="31770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High-Risk Patterns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10053399" y="3685223"/>
            <a:ext cx="354877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Watch for unusual claim amounts relative to incident type, missing/unknown values in critical fields, and disproportionate involvement of certain auto brands.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9202936" y="4236363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620" y="4342686"/>
            <a:ext cx="283488" cy="354330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1133951" y="6607373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Actions: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Prioritise high-risk claims for manual review, flag suspicious patterns, and integrate model outputs into real-time investigation dashboards.</a:t>
            </a:r>
            <a:endParaRPr lang="en-US" sz="1750" dirty="0"/>
          </a:p>
        </p:txBody>
      </p:sp>
      <p:sp>
        <p:nvSpPr>
          <p:cNvPr id="22" name="Shape 18"/>
          <p:cNvSpPr/>
          <p:nvPr/>
        </p:nvSpPr>
        <p:spPr>
          <a:xfrm>
            <a:off x="793790" y="6352223"/>
            <a:ext cx="30480" cy="1236107"/>
          </a:xfrm>
          <a:prstGeom prst="rect">
            <a:avLst/>
          </a:prstGeom>
          <a:solidFill>
            <a:srgbClr val="876CD4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40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8. Project Conclusion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93790" y="1932980"/>
            <a:ext cx="825043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Deliverables &amp; Future Outlook</a:t>
            </a:r>
            <a:endParaRPr lang="en-US" sz="4650" dirty="0"/>
          </a:p>
        </p:txBody>
      </p:sp>
      <p:sp>
        <p:nvSpPr>
          <p:cNvPr id="4" name="Text 2"/>
          <p:cNvSpPr/>
          <p:nvPr/>
        </p:nvSpPr>
        <p:spPr>
          <a:xfrm>
            <a:off x="793790" y="32214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✔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Cleaned &amp; processed dataset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636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✔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Comprehensive EDA report with visuals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058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✔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Multiple fraud detection models (baseline + advanced)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109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✔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Real-time fraud detection simulation function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531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✔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Fraud investigation dashboard visuals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953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✔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Final report with insights &amp; recommendations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2214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successfully combined: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7884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insights from detailed EDA.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2306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machine learning models (Random Forest + SMOTE).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0357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practical real-time monitoring simulation.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60272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comprehensive Fraud Detection System offers a significant advancement in identifying and mitigating financial risks for insurance companies.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2025-08-22T08:33:05Z</dcterms:created>
  <dcterms:modified xsi:type="dcterms:W3CDTF">2025-08-22T08:33:05Z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13190298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S10.9.0</vt:lpwstr>
  </property>
</Properties>
</file>